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1"/>
  </p:notesMasterIdLst>
  <p:sldIdLst>
    <p:sldId id="297" r:id="rId3"/>
    <p:sldId id="464" r:id="rId4"/>
    <p:sldId id="510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11" r:id="rId15"/>
    <p:sldId id="525" r:id="rId16"/>
    <p:sldId id="526" r:id="rId17"/>
    <p:sldId id="527" r:id="rId18"/>
    <p:sldId id="528" r:id="rId19"/>
    <p:sldId id="529" r:id="rId20"/>
    <p:sldId id="469" r:id="rId21"/>
    <p:sldId id="512" r:id="rId22"/>
    <p:sldId id="530" r:id="rId23"/>
    <p:sldId id="531" r:id="rId24"/>
    <p:sldId id="532" r:id="rId25"/>
    <p:sldId id="513" r:id="rId26"/>
    <p:sldId id="505" r:id="rId27"/>
    <p:sldId id="514" r:id="rId28"/>
    <p:sldId id="533" r:id="rId29"/>
    <p:sldId id="534" r:id="rId30"/>
    <p:sldId id="535" r:id="rId31"/>
    <p:sldId id="537" r:id="rId32"/>
    <p:sldId id="538" r:id="rId33"/>
    <p:sldId id="536" r:id="rId34"/>
    <p:sldId id="515" r:id="rId35"/>
    <p:sldId id="539" r:id="rId36"/>
    <p:sldId id="540" r:id="rId37"/>
    <p:sldId id="541" r:id="rId38"/>
    <p:sldId id="472" r:id="rId39"/>
    <p:sldId id="509" r:id="rId40"/>
  </p:sldIdLst>
  <p:sldSz cx="9144000" cy="6858000" type="screen4x3"/>
  <p:notesSz cx="6858000" cy="9144000"/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6FC"/>
    <a:srgbClr val="05325B"/>
    <a:srgbClr val="0000FF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27" d="100"/>
          <a:sy n="127" d="100"/>
        </p:scale>
        <p:origin x="138" y="4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1" y="1682207"/>
            <a:ext cx="3573467" cy="4624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849" y="1283316"/>
            <a:ext cx="3075763" cy="5131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인자인 두 수의 합을 반환하는 함수 </a:t>
            </a:r>
            <a:r>
              <a:rPr lang="en-US" altLang="ko-KR" dirty="0" err="1"/>
              <a:t>mysum</a:t>
            </a:r>
            <a:r>
              <a:rPr lang="en-US" altLang="ko-KR" dirty="0"/>
              <a:t>(x, y)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08" y="1193960"/>
            <a:ext cx="7748587" cy="380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7889" y="4563705"/>
            <a:ext cx="354584" cy="276999"/>
          </a:xfrm>
          <a:prstGeom prst="rect">
            <a:avLst/>
          </a:prstGeom>
          <a:solidFill>
            <a:srgbClr val="DAF6FC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15</a:t>
            </a:r>
            <a:endParaRPr lang="ko-KR" altLang="en-US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인자와 같이 반환 값도 여러 개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193960"/>
            <a:ext cx="5438775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209076"/>
            <a:ext cx="3067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해설을 담는 문서화 문자열</a:t>
            </a:r>
            <a:r>
              <a:rPr lang="en-US" altLang="ko-KR" dirty="0"/>
              <a:t>(</a:t>
            </a:r>
            <a:r>
              <a:rPr lang="en-US" altLang="ko-KR" dirty="0" err="1"/>
              <a:t>docstring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1006523"/>
            <a:ext cx="5665246" cy="4832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013" y="2962117"/>
            <a:ext cx="3319463" cy="33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섭씨 온도와 화씨 온도의 관계와 변환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033031"/>
            <a:ext cx="6224327" cy="5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</a:t>
            </a:r>
            <a:r>
              <a:rPr lang="en-US" altLang="ko-KR" dirty="0"/>
              <a:t>(local)</a:t>
            </a:r>
            <a:r>
              <a:rPr lang="ko-KR" altLang="en-US" dirty="0"/>
              <a:t>과 전역</a:t>
            </a:r>
            <a:r>
              <a:rPr lang="en-US" altLang="ko-KR" dirty="0"/>
              <a:t>(global)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파이썬에서는</a:t>
            </a:r>
            <a:r>
              <a:rPr lang="ko-KR" altLang="en-US" dirty="0" smtClean="0"/>
              <a:t> </a:t>
            </a:r>
            <a:r>
              <a:rPr lang="ko-KR" altLang="en-US" dirty="0"/>
              <a:t>변수가 메모리에 생성되고 유지되는 범위</a:t>
            </a:r>
            <a:r>
              <a:rPr lang="en-US" altLang="ko-KR" dirty="0"/>
              <a:t>(</a:t>
            </a:r>
            <a:r>
              <a:rPr lang="en-US" altLang="ko-KR" dirty="0" smtClean="0"/>
              <a:t>scope)</a:t>
            </a:r>
          </a:p>
          <a:p>
            <a:r>
              <a:rPr lang="ko-KR" altLang="en-US" dirty="0" smtClean="0"/>
              <a:t>지역 </a:t>
            </a:r>
            <a:r>
              <a:rPr lang="ko-KR" altLang="en-US" dirty="0"/>
              <a:t>변수</a:t>
            </a:r>
            <a:r>
              <a:rPr lang="en-US" altLang="ko-KR" dirty="0"/>
              <a:t>(local </a:t>
            </a:r>
            <a:r>
              <a:rPr lang="en-US" altLang="ko-KR" dirty="0" smtClean="0"/>
              <a:t>variables)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내부에서 대입돼 생성된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</a:t>
            </a:r>
            <a:r>
              <a:rPr lang="ko-KR" altLang="en-US" dirty="0"/>
              <a:t>변수는 함수 </a:t>
            </a:r>
            <a:r>
              <a:rPr lang="ko-KR" altLang="en-US" dirty="0" smtClean="0"/>
              <a:t>외부에서 </a:t>
            </a:r>
            <a:r>
              <a:rPr lang="ko-KR" altLang="en-US" dirty="0"/>
              <a:t>절대 사용될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r>
              <a:rPr lang="en-US" altLang="ko-KR" dirty="0" smtClean="0"/>
              <a:t>i:</a:t>
            </a:r>
            <a:r>
              <a:rPr lang="ko-KR" altLang="en-US" dirty="0" smtClean="0"/>
              <a:t> </a:t>
            </a:r>
            <a:r>
              <a:rPr lang="ko-KR" altLang="en-US" dirty="0"/>
              <a:t>지역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전역 변수</a:t>
            </a:r>
            <a:r>
              <a:rPr lang="en-US" altLang="ko-KR" dirty="0"/>
              <a:t>(global </a:t>
            </a:r>
            <a:r>
              <a:rPr lang="en-US" altLang="ko-KR" dirty="0" smtClean="0"/>
              <a:t>variables)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외부에서 대입돼 생성된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r>
              <a:rPr lang="en-US" altLang="ko-KR" dirty="0" smtClean="0"/>
              <a:t>i: </a:t>
            </a:r>
            <a:r>
              <a:rPr lang="ko-KR" altLang="en-US" dirty="0"/>
              <a:t>전역 </a:t>
            </a:r>
            <a:r>
              <a:rPr lang="ko-KR" altLang="en-US" dirty="0" smtClean="0"/>
              <a:t>변수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1" y="3014917"/>
            <a:ext cx="4043362" cy="12691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16" y="5044441"/>
            <a:ext cx="6767512" cy="11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내부에서 대입이 있는 변수는 지역 변수로 인식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4" y="1193960"/>
            <a:ext cx="7030698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함수 내부에서 대입 없이 참조만 하면 전역 변수로 인식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90600" y="1109231"/>
            <a:ext cx="7242189" cy="3216115"/>
            <a:chOff x="161925" y="1928812"/>
            <a:chExt cx="8820150" cy="41624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25" y="1928812"/>
              <a:ext cx="8820150" cy="3000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01" y="4995862"/>
              <a:ext cx="8753475" cy="109537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4417533"/>
            <a:ext cx="7524979" cy="16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함수에서 값을 대입하지 않고 지역 변수를 참조하면 오류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생성되지 않은 변수 참조는 오류 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함수에서 주의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582508"/>
            <a:ext cx="3560413" cy="10026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3242931"/>
            <a:ext cx="7715645" cy="1937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5197859"/>
            <a:ext cx="4095750" cy="10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함수에서 </a:t>
            </a:r>
            <a:r>
              <a:rPr lang="en-US" altLang="ko-KR" dirty="0"/>
              <a:t>global </a:t>
            </a:r>
            <a:r>
              <a:rPr lang="ko-KR" altLang="en-US" dirty="0"/>
              <a:t>문장으로 변수를 전역 변수로 지정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01" y="1201517"/>
            <a:ext cx="7805737" cy="4414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6466" y="3919993"/>
            <a:ext cx="3228230" cy="254442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8" y="2547743"/>
            <a:ext cx="7858166" cy="18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552700"/>
            <a:ext cx="7505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인자와 키워드 인자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위치 인자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키워드 인자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키워드 인자는 모든 위치 인자 이후에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53" y="1215434"/>
            <a:ext cx="3847909" cy="13936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29" y="2930235"/>
            <a:ext cx="3760258" cy="3067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866" y="3793524"/>
            <a:ext cx="3146696" cy="341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592" y="4146993"/>
            <a:ext cx="5767482" cy="867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217" y="5087712"/>
            <a:ext cx="6153149" cy="11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 *</a:t>
            </a:r>
            <a:r>
              <a:rPr lang="en-US" altLang="ko-KR" dirty="0" err="1"/>
              <a:t>args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*</a:t>
            </a:r>
            <a:r>
              <a:rPr lang="en-US" altLang="ko-KR" dirty="0" err="1"/>
              <a:t>args</a:t>
            </a:r>
            <a:r>
              <a:rPr lang="en-US" altLang="ko-KR" dirty="0"/>
              <a:t>, </a:t>
            </a:r>
            <a:r>
              <a:rPr lang="ko-KR" altLang="en-US" dirty="0"/>
              <a:t>가변 인자로 전달하고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별표는 </a:t>
            </a:r>
            <a:r>
              <a:rPr lang="ko-KR" altLang="en-US" dirty="0"/>
              <a:t>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풀어</a:t>
            </a:r>
            <a:r>
              <a:rPr lang="en-US" altLang="ko-KR" dirty="0"/>
              <a:t>(</a:t>
            </a:r>
            <a:r>
              <a:rPr lang="en-US" altLang="ko-KR" dirty="0" smtClean="0"/>
              <a:t>unpacking) </a:t>
            </a:r>
            <a:r>
              <a:rPr lang="ko-KR" altLang="en-US" dirty="0"/>
              <a:t>가변 인자 형태로 변환한다는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3" y="1651160"/>
            <a:ext cx="2935946" cy="10706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493501"/>
            <a:ext cx="6943725" cy="25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 **</a:t>
            </a:r>
            <a:r>
              <a:rPr lang="en-US" altLang="ko-KR" dirty="0" err="1" smtClean="0"/>
              <a:t>kwargs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키워드 </a:t>
            </a:r>
            <a:r>
              <a:rPr lang="ko-KR" altLang="en-US" dirty="0"/>
              <a:t>인자 형태의 가변 인자로 전달하고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91" y="1549319"/>
            <a:ext cx="7298823" cy="1593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03" y="3152749"/>
            <a:ext cx="7290933" cy="31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인자와 키워드 형태 가변 인자 함수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53190" y="1261631"/>
            <a:ext cx="7691623" cy="4662919"/>
            <a:chOff x="243073" y="1109231"/>
            <a:chExt cx="8820150" cy="55876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073" y="1109231"/>
              <a:ext cx="8820150" cy="1962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173" y="3048808"/>
              <a:ext cx="87249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3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가변 인자 *</a:t>
            </a:r>
            <a:r>
              <a:rPr lang="en-US" altLang="ko-KR" sz="2000" dirty="0" err="1"/>
              <a:t>args</a:t>
            </a:r>
            <a:r>
              <a:rPr lang="ko-KR" altLang="en-US" sz="2000" dirty="0"/>
              <a:t>와 키워드 형태의 인자 **</a:t>
            </a:r>
            <a:r>
              <a:rPr lang="en-US" altLang="ko-KR" sz="2000" dirty="0" err="1"/>
              <a:t>kwargs</a:t>
            </a:r>
            <a:r>
              <a:rPr lang="ko-KR" altLang="en-US" sz="2000" dirty="0"/>
              <a:t>을 함께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81883" y="1087663"/>
            <a:ext cx="7228667" cy="5103587"/>
            <a:chOff x="166687" y="1181100"/>
            <a:chExt cx="8810625" cy="62968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211" y="5630083"/>
              <a:ext cx="8772525" cy="18478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687" y="1181100"/>
              <a:ext cx="8810625" cy="449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91" y="2586958"/>
            <a:ext cx="7367007" cy="17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</a:t>
            </a:r>
            <a:r>
              <a:rPr lang="en-US" altLang="ko-KR" dirty="0"/>
              <a:t>(lambda </a:t>
            </a:r>
            <a:r>
              <a:rPr lang="en-US" altLang="ko-KR" dirty="0" smtClean="0"/>
              <a:t>function)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작고 </a:t>
            </a:r>
            <a:r>
              <a:rPr lang="ko-KR" altLang="en-US" dirty="0"/>
              <a:t>이름이 없는</a:t>
            </a:r>
            <a:r>
              <a:rPr lang="en-US" altLang="ko-KR" dirty="0"/>
              <a:t>(</a:t>
            </a:r>
            <a:r>
              <a:rPr lang="ko-KR" altLang="en-US" dirty="0" smtClean="0"/>
              <a:t>익명</a:t>
            </a:r>
            <a:r>
              <a:rPr lang="en-US" altLang="ko-KR" dirty="0"/>
              <a:t>, anonymous 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■ </a:t>
            </a:r>
            <a:r>
              <a:rPr lang="ko-KR" altLang="en-US" dirty="0"/>
              <a:t>키워드 </a:t>
            </a:r>
            <a:r>
              <a:rPr lang="en-US" altLang="ko-KR" dirty="0"/>
              <a:t>lambda </a:t>
            </a:r>
            <a:r>
              <a:rPr lang="ko-KR" altLang="en-US" dirty="0"/>
              <a:t>이후에 콤마로 구분된 인자 목록</a:t>
            </a:r>
          </a:p>
          <a:p>
            <a:pPr lvl="1"/>
            <a:r>
              <a:rPr lang="ko-KR" altLang="en-US" dirty="0"/>
              <a:t>■ 람다 함수는 여러 개의 인자를 취할 수 있지만 </a:t>
            </a:r>
            <a:r>
              <a:rPr lang="ko-KR" altLang="en-US" dirty="0" smtClean="0"/>
              <a:t>표현식은 </a:t>
            </a:r>
            <a:r>
              <a:rPr lang="ko-KR" altLang="en-US" dirty="0"/>
              <a:t>하나만 가능</a:t>
            </a:r>
          </a:p>
          <a:p>
            <a:pPr lvl="1"/>
            <a:r>
              <a:rPr lang="ko-KR" altLang="en-US" dirty="0"/>
              <a:t>■ 키워드 </a:t>
            </a:r>
            <a:r>
              <a:rPr lang="en-US" altLang="ko-KR" dirty="0"/>
              <a:t>return </a:t>
            </a:r>
            <a:r>
              <a:rPr lang="ko-KR" altLang="en-US" dirty="0"/>
              <a:t>없이 하나의 표현식 </a:t>
            </a:r>
            <a:r>
              <a:rPr lang="ko-KR" altLang="en-US" dirty="0" err="1"/>
              <a:t>결괏값이</a:t>
            </a:r>
            <a:r>
              <a:rPr lang="ko-KR" altLang="en-US" dirty="0"/>
              <a:t>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37" y="2736248"/>
            <a:ext cx="55054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구현과 호출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4" y="1193960"/>
            <a:ext cx="7463023" cy="30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라이브러리와 내장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ko-KR" altLang="en-US" dirty="0"/>
              <a:t>필요한 기능을 담당하는 함수나 클래스를 모아놓은 모듈</a:t>
            </a:r>
            <a:r>
              <a:rPr lang="en-US" altLang="ko-KR" dirty="0"/>
              <a:t>(modules)</a:t>
            </a:r>
            <a:r>
              <a:rPr lang="ko-KR" altLang="en-US" dirty="0"/>
              <a:t>의 집합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표준 </a:t>
            </a:r>
            <a:r>
              <a:rPr lang="ko-KR" altLang="en-US" dirty="0"/>
              <a:t>라이브러리</a:t>
            </a:r>
            <a:r>
              <a:rPr lang="en-US" altLang="ko-KR" dirty="0"/>
              <a:t>(standard </a:t>
            </a:r>
            <a:r>
              <a:rPr lang="en-US" altLang="ko-KR" dirty="0" smtClean="0"/>
              <a:t>library)</a:t>
            </a:r>
          </a:p>
          <a:p>
            <a:pPr lvl="1"/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/>
              <a:t>함께 </a:t>
            </a:r>
            <a:r>
              <a:rPr lang="ko-KR" altLang="en-US" dirty="0" smtClean="0"/>
              <a:t>설치돼 다른 </a:t>
            </a:r>
            <a:r>
              <a:rPr lang="ko-KR" altLang="en-US" dirty="0"/>
              <a:t>부가적인 작업 없이 사용할 수 있는 </a:t>
            </a:r>
            <a:r>
              <a:rPr lang="ko-KR" altLang="en-US" dirty="0" smtClean="0"/>
              <a:t>라이브러리</a:t>
            </a:r>
            <a:endParaRPr lang="en-US" altLang="ko-KR" dirty="0"/>
          </a:p>
          <a:p>
            <a:pPr lvl="1"/>
            <a:r>
              <a:rPr lang="ko-KR" altLang="en-US" dirty="0"/>
              <a:t>내장 함수</a:t>
            </a:r>
            <a:r>
              <a:rPr lang="en-US" altLang="ko-KR" dirty="0"/>
              <a:t>(built-in function)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 </a:t>
            </a:r>
            <a:r>
              <a:rPr lang="ko-KR" altLang="en-US" dirty="0"/>
              <a:t>라이브러리 중 </a:t>
            </a:r>
            <a:r>
              <a:rPr lang="en-US" altLang="ko-KR" dirty="0"/>
              <a:t>import </a:t>
            </a:r>
            <a:r>
              <a:rPr lang="ko-KR" altLang="en-US" dirty="0"/>
              <a:t>없이 바로 함수 호출로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print</a:t>
            </a:r>
            <a:r>
              <a:rPr lang="en-US" altLang="ko-KR" dirty="0"/>
              <a:t>( )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r>
              <a:rPr lang="ko-KR" altLang="en-US" dirty="0" err="1" smtClean="0"/>
              <a:t>써드</a:t>
            </a:r>
            <a:r>
              <a:rPr lang="ko-KR" altLang="en-US" dirty="0" smtClean="0"/>
              <a:t> 파티 </a:t>
            </a:r>
            <a:r>
              <a:rPr lang="ko-KR" altLang="en-US" dirty="0"/>
              <a:t>라이브러리</a:t>
            </a:r>
            <a:r>
              <a:rPr lang="en-US" altLang="ko-KR" dirty="0"/>
              <a:t>(third-party </a:t>
            </a:r>
            <a:r>
              <a:rPr lang="en-US" altLang="ko-KR" dirty="0" smtClean="0"/>
              <a:t>library)</a:t>
            </a:r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패키지 색인 사이트</a:t>
            </a:r>
            <a:r>
              <a:rPr lang="en-US" altLang="ko-KR" dirty="0"/>
              <a:t>(</a:t>
            </a:r>
            <a:r>
              <a:rPr lang="en-US" altLang="ko-KR" dirty="0" smtClean="0"/>
              <a:t>pypi.org)</a:t>
            </a:r>
            <a:r>
              <a:rPr lang="ko-KR" altLang="en-US" dirty="0"/>
              <a:t>에서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파이썬</a:t>
            </a:r>
            <a:r>
              <a:rPr lang="ko-KR" altLang="en-US" dirty="0" smtClean="0"/>
              <a:t> 프로그래밍 </a:t>
            </a:r>
            <a:r>
              <a:rPr lang="ko-KR" altLang="en-US" dirty="0"/>
              <a:t>언어의 방대한 소프트웨어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교육 </a:t>
            </a:r>
            <a:r>
              <a:rPr lang="ko-KR" altLang="en-US" dirty="0"/>
              <a:t>부문</a:t>
            </a:r>
            <a:r>
              <a:rPr lang="en-US" altLang="ko-KR" dirty="0"/>
              <a:t>, </a:t>
            </a:r>
            <a:r>
              <a:rPr lang="ko-KR" altLang="en-US" dirty="0"/>
              <a:t>과학 및 수치 컴퓨팅</a:t>
            </a:r>
            <a:r>
              <a:rPr lang="en-US" altLang="ko-KR" dirty="0"/>
              <a:t>, </a:t>
            </a:r>
            <a:r>
              <a:rPr lang="ko-KR" altLang="en-US" dirty="0"/>
              <a:t>빅데이터 및 머신 러닝</a:t>
            </a:r>
            <a:r>
              <a:rPr lang="en-US" altLang="ko-KR" dirty="0"/>
              <a:t>, </a:t>
            </a:r>
            <a:r>
              <a:rPr lang="ko-KR" altLang="en-US" dirty="0"/>
              <a:t>웹 및 인터넷 개발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 smtClean="0"/>
              <a:t>, GUI</a:t>
            </a:r>
            <a:r>
              <a:rPr lang="en-US" altLang="ko-KR" dirty="0"/>
              <a:t>, </a:t>
            </a:r>
            <a:r>
              <a:rPr lang="ko-KR" altLang="en-US" dirty="0"/>
              <a:t>게임 등 매우 </a:t>
            </a:r>
            <a:r>
              <a:rPr lang="ko-KR" altLang="en-US" dirty="0" smtClean="0"/>
              <a:t>다양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854690"/>
            <a:ext cx="2333625" cy="17918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5" y="2006271"/>
            <a:ext cx="2071399" cy="15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 관련 내장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084549" cy="5151503"/>
          </a:xfrm>
        </p:spPr>
        <p:txBody>
          <a:bodyPr/>
          <a:lstStyle/>
          <a:p>
            <a:r>
              <a:rPr lang="ko-KR" altLang="en-US" dirty="0"/>
              <a:t>절댓값 함수 </a:t>
            </a:r>
            <a:r>
              <a:rPr lang="en-US" altLang="ko-KR" dirty="0"/>
              <a:t>abs( 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진수로 변환된 문자열을 반환하는 함수 </a:t>
            </a:r>
            <a:r>
              <a:rPr lang="en-US" altLang="ko-KR" dirty="0"/>
              <a:t>bin( ), </a:t>
            </a:r>
            <a:r>
              <a:rPr lang="en-US" altLang="ko-KR" dirty="0" err="1"/>
              <a:t>oct</a:t>
            </a:r>
            <a:r>
              <a:rPr lang="en-US" altLang="ko-KR" dirty="0"/>
              <a:t>( ), hex(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/>
              <a:t>내장 함수 </a:t>
            </a:r>
            <a:r>
              <a:rPr lang="en-US" altLang="ko-KR" dirty="0"/>
              <a:t>format(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접두어</a:t>
            </a:r>
            <a:r>
              <a:rPr lang="ko-KR" altLang="en-US" dirty="0" smtClean="0"/>
              <a:t> </a:t>
            </a:r>
            <a:r>
              <a:rPr lang="en-US" altLang="ko-KR" dirty="0"/>
              <a:t>"0b", "0o", "0x"</a:t>
            </a:r>
            <a:r>
              <a:rPr lang="ko-KR" altLang="en-US" dirty="0"/>
              <a:t>가 </a:t>
            </a:r>
            <a:r>
              <a:rPr lang="ko-KR" altLang="en-US" dirty="0" smtClean="0"/>
              <a:t>없이 표시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pow</a:t>
            </a:r>
            <a:r>
              <a:rPr lang="en-US" altLang="ko-KR" dirty="0"/>
              <a:t>( ), round( ), </a:t>
            </a:r>
            <a:r>
              <a:rPr lang="en-US" altLang="ko-KR" dirty="0" err="1"/>
              <a:t>divmod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min( ), max( ), sum( 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11" y="2595148"/>
            <a:ext cx="1670214" cy="2951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014507"/>
            <a:ext cx="2219325" cy="53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특정한 기능을 수행하는 프로그램 단위인 함수</a:t>
            </a:r>
            <a:endParaRPr lang="en-US" altLang="ko-KR" dirty="0"/>
          </a:p>
          <a:p>
            <a:pPr lvl="1"/>
            <a:r>
              <a:rPr lang="ko-KR" altLang="en-US" dirty="0"/>
              <a:t>여러 입력을 받아 특정한 기능을 수행하고 </a:t>
            </a:r>
            <a:r>
              <a:rPr lang="ko-KR" altLang="en-US" dirty="0" err="1"/>
              <a:t>결괏값을</a:t>
            </a:r>
            <a:r>
              <a:rPr lang="ko-KR" altLang="en-US" dirty="0"/>
              <a:t> 반환하는 코드</a:t>
            </a:r>
          </a:p>
          <a:p>
            <a:pPr lvl="1"/>
            <a:r>
              <a:rPr lang="ko-KR" altLang="en-US" dirty="0"/>
              <a:t>사용자가 직접 정의해 사용</a:t>
            </a:r>
            <a:endParaRPr lang="en-US" altLang="ko-KR" dirty="0"/>
          </a:p>
          <a:p>
            <a:pPr lvl="1"/>
            <a:r>
              <a:rPr lang="ko-KR" altLang="en-US" dirty="0" err="1"/>
              <a:t>파이썬에</a:t>
            </a:r>
            <a:r>
              <a:rPr lang="ko-KR" altLang="en-US" dirty="0"/>
              <a:t> 설치된 다양한 함수를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69" y="2798146"/>
            <a:ext cx="50196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함수 </a:t>
            </a:r>
            <a:r>
              <a:rPr lang="en-US" altLang="ko-KR" sz="2000" dirty="0"/>
              <a:t>sorted( )</a:t>
            </a:r>
            <a:r>
              <a:rPr lang="ko-KR" altLang="en-US" sz="2000" dirty="0"/>
              <a:t>에서 정렬의 비교 키로 사용하는 키워드 인자 </a:t>
            </a:r>
            <a:r>
              <a:rPr lang="en-US" altLang="ko-KR" sz="2000" dirty="0"/>
              <a:t>key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17" y="1109231"/>
            <a:ext cx="7404121" cy="46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항목의 논리를 검사하는 함수 </a:t>
            </a:r>
            <a:r>
              <a:rPr lang="en-US" altLang="ko-KR" dirty="0"/>
              <a:t>all( ), any(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474824" cy="5151503"/>
          </a:xfrm>
        </p:spPr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all(</a:t>
            </a:r>
            <a:r>
              <a:rPr lang="ko-KR" altLang="en-US" dirty="0"/>
              <a:t>시퀀스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시퀀스의 </a:t>
            </a:r>
            <a:r>
              <a:rPr lang="ko-KR" altLang="en-US" dirty="0"/>
              <a:t>모든 항목이 참이거나 항목이 비어 있으면 </a:t>
            </a:r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any(</a:t>
            </a:r>
            <a:r>
              <a:rPr lang="ko-KR" altLang="en-US" dirty="0"/>
              <a:t>시퀀스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시퀀스에서 </a:t>
            </a:r>
            <a:r>
              <a:rPr lang="ko-KR" altLang="en-US" dirty="0"/>
              <a:t>하나의 항목이라도 참이거나 항목이 비어 있지 않으면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96" y="1364763"/>
            <a:ext cx="4881758" cy="2347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71" y="4324350"/>
            <a:ext cx="3243244" cy="18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map(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684499" cy="2835115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map(function, </a:t>
            </a:r>
            <a:r>
              <a:rPr lang="en-US" altLang="ko-KR" dirty="0" err="1"/>
              <a:t>iterable</a:t>
            </a:r>
            <a:r>
              <a:rPr lang="en-US" altLang="ko-KR" dirty="0"/>
              <a:t>, </a:t>
            </a:r>
            <a:r>
              <a:rPr lang="en-US" altLang="ko-KR" dirty="0" smtClean="0"/>
              <a:t>...)</a:t>
            </a:r>
          </a:p>
          <a:p>
            <a:pPr lvl="1"/>
            <a:r>
              <a:rPr lang="ko-KR" altLang="en-US" dirty="0" err="1" smtClean="0"/>
              <a:t>이터러블</a:t>
            </a:r>
            <a:r>
              <a:rPr lang="en-US" altLang="ko-KR" dirty="0"/>
              <a:t>(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)</a:t>
            </a:r>
            <a:r>
              <a:rPr lang="ko-KR" altLang="en-US" dirty="0"/>
              <a:t>의 모든 항목에 </a:t>
            </a:r>
            <a:r>
              <a:rPr lang="en-US" altLang="ko-KR" dirty="0"/>
              <a:t>function</a:t>
            </a:r>
            <a:r>
              <a:rPr lang="ko-KR" altLang="en-US" dirty="0"/>
              <a:t>을 적용한 후 </a:t>
            </a:r>
            <a:r>
              <a:rPr lang="ko-KR" altLang="en-US" dirty="0" smtClean="0"/>
              <a:t>그 결과를 </a:t>
            </a:r>
            <a:r>
              <a:rPr lang="ko-KR" altLang="en-US" dirty="0"/>
              <a:t>돌려주는 </a:t>
            </a:r>
            <a:r>
              <a:rPr lang="ko-KR" altLang="en-US" dirty="0" err="1"/>
              <a:t>이터레이터</a:t>
            </a:r>
            <a:r>
              <a:rPr lang="en-US" altLang="ko-KR" dirty="0"/>
              <a:t>(</a:t>
            </a:r>
            <a:r>
              <a:rPr lang="en-US" altLang="ko-KR" dirty="0" smtClean="0"/>
              <a:t>iterator)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en-US" altLang="ko-KR" dirty="0"/>
          </a:p>
          <a:p>
            <a:pPr lvl="1"/>
            <a:r>
              <a:rPr lang="ko-KR" altLang="en-US" dirty="0" err="1" smtClean="0"/>
              <a:t>이터러블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항목을 </a:t>
            </a:r>
            <a:r>
              <a:rPr lang="ko-KR" altLang="en-US" dirty="0"/>
              <a:t>하나씩 차례로 반환할 수 있는 객체</a:t>
            </a:r>
            <a:r>
              <a:rPr lang="en-US" altLang="ko-KR" dirty="0"/>
              <a:t>(object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시퀀스인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 smtClean="0"/>
              <a:t>리스트와 </a:t>
            </a:r>
            <a:r>
              <a:rPr lang="ko-KR" altLang="en-US" dirty="0" err="1"/>
              <a:t>튜플</a:t>
            </a:r>
            <a:r>
              <a:rPr lang="ko-KR" altLang="en-US" dirty="0"/>
              <a:t> 모두 대표적인 </a:t>
            </a:r>
            <a:r>
              <a:rPr lang="ko-KR" altLang="en-US" dirty="0" err="1" smtClean="0"/>
              <a:t>이터러블</a:t>
            </a:r>
            <a:endParaRPr lang="en-US" altLang="ko-KR" dirty="0"/>
          </a:p>
          <a:p>
            <a:pPr lvl="2"/>
            <a:r>
              <a:rPr lang="ko-KR" altLang="en-US" dirty="0" err="1"/>
              <a:t>이터레이터는</a:t>
            </a:r>
            <a:r>
              <a:rPr lang="ko-KR" altLang="en-US" dirty="0"/>
              <a:t> 시퀀스인 </a:t>
            </a:r>
            <a:r>
              <a:rPr lang="ko-KR" altLang="en-US" dirty="0" err="1"/>
              <a:t>튜플이나</a:t>
            </a:r>
            <a:r>
              <a:rPr lang="ko-KR" altLang="en-US" dirty="0"/>
              <a:t> 리스트로 변환해 항목을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1529346"/>
            <a:ext cx="3955283" cy="1677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24" y="3895882"/>
            <a:ext cx="4871000" cy="1562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81" y="5481726"/>
            <a:ext cx="6148387" cy="84646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50105" y="5758453"/>
            <a:ext cx="2825703" cy="569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map()</a:t>
            </a:r>
            <a:r>
              <a:rPr lang="ko-KR" altLang="en-US" dirty="0"/>
              <a:t>을 활용한 원 면적 구하기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49" y="1193960"/>
            <a:ext cx="7419975" cy="32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dir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ko-KR" altLang="en-US" dirty="0" smtClean="0"/>
              <a:t>없는 함수 </a:t>
            </a:r>
            <a:r>
              <a:rPr lang="en-US" altLang="ko-KR" dirty="0" err="1"/>
              <a:t>dir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현재 </a:t>
            </a:r>
            <a:r>
              <a:rPr lang="ko-KR" altLang="en-US" dirty="0"/>
              <a:t>정의된 변수와 함수 이름의 리스트를 </a:t>
            </a:r>
            <a:r>
              <a:rPr lang="ko-KR" altLang="en-US" dirty="0" smtClean="0"/>
              <a:t>반환</a:t>
            </a:r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쉘을 처음 실행해 </a:t>
            </a:r>
            <a:r>
              <a:rPr lang="en-US" altLang="ko-KR" dirty="0" err="1"/>
              <a:t>dir</a:t>
            </a:r>
            <a:r>
              <a:rPr lang="en-US" altLang="ko-KR" dirty="0"/>
              <a:t>( )</a:t>
            </a:r>
            <a:r>
              <a:rPr lang="ko-KR" altLang="en-US" dirty="0"/>
              <a:t>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쉘에서 사용되는 시스템 </a:t>
            </a:r>
            <a:r>
              <a:rPr lang="ko-KR" altLang="en-US" dirty="0" smtClean="0"/>
              <a:t>변수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시스템에서 </a:t>
            </a:r>
            <a:r>
              <a:rPr lang="ko-KR" altLang="en-US" dirty="0"/>
              <a:t>사용하는 모듈이나 변수는 앞뒤에 밑줄이 </a:t>
            </a:r>
            <a:r>
              <a:rPr lang="en-US" altLang="ko-KR" dirty="0"/>
              <a:t>2</a:t>
            </a:r>
            <a:r>
              <a:rPr lang="ko-KR" altLang="en-US" dirty="0"/>
              <a:t>개 붙어 </a:t>
            </a:r>
            <a:r>
              <a:rPr lang="en-US" altLang="ko-KR" dirty="0"/>
              <a:t>__</a:t>
            </a:r>
            <a:r>
              <a:rPr lang="en-US" altLang="ko-KR" dirty="0" err="1"/>
              <a:t>builtins</a:t>
            </a:r>
            <a:r>
              <a:rPr lang="en-US" altLang="ko-KR" dirty="0"/>
              <a:t>__</a:t>
            </a:r>
            <a:r>
              <a:rPr lang="ko-KR" altLang="en-US" dirty="0"/>
              <a:t>처럼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ko-KR" altLang="en-US" dirty="0"/>
              <a:t>우리가 정의한 함수나 변수도 </a:t>
            </a:r>
            <a:r>
              <a:rPr lang="en-US" altLang="ko-KR" dirty="0" err="1"/>
              <a:t>dir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smtClean="0"/>
              <a:t>확인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2824127"/>
            <a:ext cx="7037933" cy="759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4205288"/>
            <a:ext cx="7077076" cy="19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dir</a:t>
            </a:r>
            <a:r>
              <a:rPr lang="en-US" altLang="ko-KR" dirty="0"/>
              <a:t>(__</a:t>
            </a:r>
            <a:r>
              <a:rPr lang="en-US" altLang="ko-KR" dirty="0" err="1"/>
              <a:t>builtins</a:t>
            </a:r>
            <a:r>
              <a:rPr lang="en-US" altLang="ko-KR" dirty="0"/>
              <a:t>__)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내장된 표준 </a:t>
            </a:r>
            <a:r>
              <a:rPr lang="ko-KR" altLang="en-US" dirty="0" smtClean="0"/>
              <a:t>함수 리스트 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__</a:t>
            </a:r>
            <a:r>
              <a:rPr lang="en-US" altLang="ko-KR" dirty="0" err="1"/>
              <a:t>builtins</a:t>
            </a:r>
            <a:r>
              <a:rPr lang="en-US" altLang="ko-KR" dirty="0" smtClean="0"/>
              <a:t>__</a:t>
            </a:r>
          </a:p>
          <a:p>
            <a:pPr lvl="2"/>
            <a:r>
              <a:rPr lang="ko-KR" altLang="en-US" dirty="0" smtClean="0"/>
              <a:t>내장을 </a:t>
            </a:r>
            <a:r>
              <a:rPr lang="ko-KR" altLang="en-US" dirty="0"/>
              <a:t>의미하는 모듈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344035"/>
            <a:ext cx="6996112" cy="3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도움말 요청 함수 </a:t>
            </a:r>
            <a:r>
              <a:rPr lang="en-US" altLang="ko-KR" dirty="0"/>
              <a:t>help(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7" y="1044623"/>
            <a:ext cx="5743570" cy="5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27655"/>
            <a:ext cx="7086599" cy="62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61001"/>
            <a:ext cx="8215312" cy="49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정의 함수의 함수 정의와 함수 호출</a:t>
            </a:r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정의 함수</a:t>
            </a:r>
            <a:r>
              <a:rPr lang="en-US" altLang="ko-KR" dirty="0"/>
              <a:t>(user-defined </a:t>
            </a:r>
            <a:r>
              <a:rPr lang="en-US" altLang="ko-KR" dirty="0" smtClean="0"/>
              <a:t>functions)</a:t>
            </a:r>
            <a:r>
              <a:rPr lang="ko-KR" altLang="en-US" dirty="0"/>
              <a:t>와 내장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en-US" altLang="ko-KR" dirty="0"/>
              <a:t>built-in </a:t>
            </a:r>
            <a:r>
              <a:rPr lang="en-US" altLang="ko-KR" dirty="0" smtClean="0"/>
              <a:t>functions)</a:t>
            </a:r>
            <a:r>
              <a:rPr lang="ko-KR" altLang="en-US" dirty="0"/>
              <a:t>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print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/>
              <a:t>input( ), </a:t>
            </a:r>
            <a:r>
              <a:rPr lang="en-US" altLang="ko-KR" dirty="0" err="1"/>
              <a:t>str</a:t>
            </a:r>
            <a:r>
              <a:rPr lang="en-US" altLang="ko-KR" dirty="0"/>
              <a:t>( ), </a:t>
            </a:r>
            <a:r>
              <a:rPr lang="en-US" altLang="ko-KR" dirty="0" err="1"/>
              <a:t>int</a:t>
            </a:r>
            <a:r>
              <a:rPr lang="en-US" altLang="ko-KR" dirty="0"/>
              <a:t>( ), float( ), </a:t>
            </a:r>
            <a:r>
              <a:rPr lang="en-US" altLang="ko-KR" dirty="0" err="1"/>
              <a:t>len</a:t>
            </a:r>
            <a:r>
              <a:rPr lang="en-US" altLang="ko-KR" dirty="0"/>
              <a:t>( ) </a:t>
            </a:r>
            <a:r>
              <a:rPr lang="ko-KR" altLang="en-US" dirty="0"/>
              <a:t>등과 같은 내장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37" y="2360600"/>
            <a:ext cx="7045661" cy="3678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0998" y="3346569"/>
            <a:ext cx="22281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 err="1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def</a:t>
            </a:r>
            <a:endParaRPr lang="ko-KR" altLang="en-US" sz="1200" dirty="0" smtClean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8783" y="4791220"/>
            <a:ext cx="22281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 err="1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def</a:t>
            </a:r>
            <a:endParaRPr lang="ko-KR" altLang="en-US" sz="1200" dirty="0" smtClean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함수 정의 구문</a:t>
            </a:r>
            <a:r>
              <a:rPr lang="en-US" altLang="ko-KR" dirty="0"/>
              <a:t>: </a:t>
            </a:r>
            <a:r>
              <a:rPr lang="ko-KR" altLang="en-US" dirty="0"/>
              <a:t>함수 이름과 인자</a:t>
            </a:r>
            <a:r>
              <a:rPr lang="en-US" altLang="ko-KR" dirty="0"/>
              <a:t>, </a:t>
            </a:r>
            <a:r>
              <a:rPr lang="ko-KR" altLang="en-US" dirty="0"/>
              <a:t>반환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/>
              <a:t>머리는 키워드 </a:t>
            </a:r>
            <a:r>
              <a:rPr lang="en-US" altLang="ko-KR" dirty="0" err="1" smtClean="0"/>
              <a:t>def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이름과 괄호</a:t>
            </a:r>
            <a:r>
              <a:rPr lang="en-US" altLang="ko-KR" dirty="0"/>
              <a:t>, </a:t>
            </a:r>
            <a:r>
              <a:rPr lang="ko-KR" altLang="en-US" dirty="0"/>
              <a:t>괄호 사이의 </a:t>
            </a:r>
            <a:r>
              <a:rPr lang="ko-KR" altLang="en-US" dirty="0" smtClean="0"/>
              <a:t>인자들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정의의 몸체인 블록을 </a:t>
            </a:r>
            <a:r>
              <a:rPr lang="ko-KR" altLang="en-US" dirty="0" smtClean="0"/>
              <a:t>예고하는 </a:t>
            </a:r>
            <a:r>
              <a:rPr lang="ko-KR" altLang="en-US" dirty="0"/>
              <a:t>콜론</a:t>
            </a:r>
            <a:r>
              <a:rPr lang="en-US" altLang="ko-KR" dirty="0"/>
              <a:t>(:)</a:t>
            </a:r>
            <a:r>
              <a:rPr lang="ko-KR" altLang="en-US" dirty="0"/>
              <a:t>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ko-KR" altLang="en-US" dirty="0"/>
              <a:t>몸체는 들여쓰기로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기능을 </a:t>
            </a:r>
            <a:r>
              <a:rPr lang="ko-KR" altLang="en-US" dirty="0"/>
              <a:t>수행하는 </a:t>
            </a:r>
            <a:r>
              <a:rPr lang="ko-KR" altLang="en-US" dirty="0" smtClean="0"/>
              <a:t>문장들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마지막으로 </a:t>
            </a:r>
            <a:r>
              <a:rPr lang="ko-KR" altLang="en-US" dirty="0"/>
              <a:t>키워드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에 </a:t>
            </a:r>
            <a:r>
              <a:rPr lang="ko-KR" altLang="en-US" dirty="0"/>
              <a:t>의한 </a:t>
            </a:r>
            <a:r>
              <a:rPr lang="ko-KR" altLang="en-US" dirty="0" smtClean="0"/>
              <a:t>반환 값을 </a:t>
            </a:r>
            <a:r>
              <a:rPr lang="ko-KR" altLang="en-US" dirty="0"/>
              <a:t>돌려 주는 구문이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r>
              <a:rPr lang="ko-KR" altLang="en-US" dirty="0" smtClean="0"/>
              <a:t>인자</a:t>
            </a:r>
            <a:r>
              <a:rPr lang="en-US" altLang="ko-KR" dirty="0"/>
              <a:t>(arguments)</a:t>
            </a:r>
            <a:r>
              <a:rPr lang="ko-KR" altLang="en-US" dirty="0"/>
              <a:t>와 </a:t>
            </a:r>
            <a:r>
              <a:rPr lang="en-US" altLang="ko-KR" dirty="0"/>
              <a:t>return </a:t>
            </a:r>
            <a:r>
              <a:rPr lang="ko-KR" altLang="en-US" dirty="0"/>
              <a:t>문장은 선택적</a:t>
            </a:r>
            <a:r>
              <a:rPr lang="en-US" altLang="ko-KR" dirty="0"/>
              <a:t>(optional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16" y="3501350"/>
            <a:ext cx="5732059" cy="272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정의와 호출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호출은 함수 정의 이후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0" y="1681590"/>
            <a:ext cx="3603009" cy="6930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1" y="2462591"/>
            <a:ext cx="6409615" cy="2004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53" y="4609410"/>
            <a:ext cx="6147606" cy="15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함수 정의와 </a:t>
            </a:r>
            <a:r>
              <a:rPr lang="ko-KR" altLang="en-US" dirty="0" smtClean="0"/>
              <a:t>호출 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5" y="1177471"/>
            <a:ext cx="6170221" cy="49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9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함수로 필요한 값을 전달하는 인자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99" y="1071131"/>
            <a:ext cx="6450775" cy="29519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99" y="3970401"/>
            <a:ext cx="6450775" cy="24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return</a:t>
            </a:r>
            <a:r>
              <a:rPr lang="ko-KR" altLang="en-US" dirty="0"/>
              <a:t>문으로 함수 기능을 수행한 후 반환 값을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099583"/>
            <a:ext cx="8275695" cy="2298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7" y="3609836"/>
            <a:ext cx="8248650" cy="25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18121</TotalTime>
  <Words>820</Words>
  <Application>Microsoft Office PowerPoint</Application>
  <PresentationFormat>화면 슬라이드 쇼(4:3)</PresentationFormat>
  <Paragraphs>176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함수 개요(1)</vt:lpstr>
      <vt:lpstr>함수 개요(2)</vt:lpstr>
      <vt:lpstr>파이썬 함수 정의 구문: 함수 이름과 인자, 반환 값</vt:lpstr>
      <vt:lpstr>함수 정의와 호출</vt:lpstr>
      <vt:lpstr>첫 함수 정의와 호출 예제</vt:lpstr>
      <vt:lpstr>함수로 필요한 값을 전달하는 인자</vt:lpstr>
      <vt:lpstr>return문으로 함수 기능을 수행한 후 반환 값을 전달</vt:lpstr>
      <vt:lpstr>인자인 두 수의 합을 반환하는 함수 mysum(x, y)</vt:lpstr>
      <vt:lpstr>인자와 같이 반환 값도 여러 개 가능</vt:lpstr>
      <vt:lpstr>함수의 해설을 담는 문서화 문자열(docstring)</vt:lpstr>
      <vt:lpstr>섭씨 온도와 화씨 온도의 관계와 변환 함수</vt:lpstr>
      <vt:lpstr>지역 변수와 전역 변수</vt:lpstr>
      <vt:lpstr>함수 내부에서 대입이 있는 변수는 지역 변수로 인식</vt:lpstr>
      <vt:lpstr>함수 내부에서 대입 없이 참조만 하면 전역 변수로 인식</vt:lpstr>
      <vt:lpstr>함수에서 값을 대입하지 않고 지역 변수를 참조하면 오류</vt:lpstr>
      <vt:lpstr>함수에서 global 문장으로 변수를 전역 변수로 지정</vt:lpstr>
      <vt:lpstr>PowerPoint 프레젠테이션</vt:lpstr>
      <vt:lpstr>위치 인자와 키워드 인자</vt:lpstr>
      <vt:lpstr>가변 인자 *args</vt:lpstr>
      <vt:lpstr>인자 **kwargs</vt:lpstr>
      <vt:lpstr>위치 인자와 키워드 형태 가변 인자 함수 구현</vt:lpstr>
      <vt:lpstr>가변 인자 *args와 키워드 형태의 인자 **kwargs을 함께 사용</vt:lpstr>
      <vt:lpstr>PowerPoint 프레젠테이션</vt:lpstr>
      <vt:lpstr>람다 함수(lambda function)</vt:lpstr>
      <vt:lpstr>람다 함수 구현과 호출</vt:lpstr>
      <vt:lpstr>표준 라이브러리와 내장 함수</vt:lpstr>
      <vt:lpstr>산술 연산 관련 내장 함수</vt:lpstr>
      <vt:lpstr>함수 sorted( )에서 정렬의 비교 키로 사용하는 키워드 인자 key</vt:lpstr>
      <vt:lpstr>항목의 논리를 검사하는 함수 all( ), any( )</vt:lpstr>
      <vt:lpstr>함수 map( )</vt:lpstr>
      <vt:lpstr>내장 함수 map()을 활용한 원 면적 구하기</vt:lpstr>
      <vt:lpstr>함수 dir( )</vt:lpstr>
      <vt:lpstr>dir(__builtins__)</vt:lpstr>
      <vt:lpstr>도움말 요청 함수 help( 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USER</cp:lastModifiedBy>
  <cp:revision>543</cp:revision>
  <cp:lastPrinted>2020-01-12T02:36:26Z</cp:lastPrinted>
  <dcterms:created xsi:type="dcterms:W3CDTF">2013-05-23T04:26:30Z</dcterms:created>
  <dcterms:modified xsi:type="dcterms:W3CDTF">2020-01-12T03:12:02Z</dcterms:modified>
</cp:coreProperties>
</file>